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2" r:id="rId12"/>
    <p:sldId id="273" r:id="rId13"/>
    <p:sldId id="275" r:id="rId14"/>
    <p:sldId id="274" r:id="rId15"/>
    <p:sldId id="268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69" r:id="rId32"/>
    <p:sldId id="291" r:id="rId33"/>
    <p:sldId id="270" r:id="rId34"/>
    <p:sldId id="271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0" autoAdjust="0"/>
    <p:restoredTop sz="94660"/>
  </p:normalViewPr>
  <p:slideViewPr>
    <p:cSldViewPr snapToGrid="0">
      <p:cViewPr varScale="1">
        <p:scale>
          <a:sx n="81" d="100"/>
          <a:sy n="81" d="100"/>
        </p:scale>
        <p:origin x="90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096108CB-743B-4CC5-8A3D-D4DC630D7D93}" type="datetimeFigureOut">
              <a:rPr lang="en-IN" smtClean="0"/>
              <a:t>06-02-2025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C6BBC3D-A77A-48BF-A738-EBEA4BCD90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2606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108CB-743B-4CC5-8A3D-D4DC630D7D93}" type="datetimeFigureOut">
              <a:rPr lang="en-IN" smtClean="0"/>
              <a:t>06-02-2025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BBC3D-A77A-48BF-A738-EBEA4BCD90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0216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108CB-743B-4CC5-8A3D-D4DC630D7D93}" type="datetimeFigureOut">
              <a:rPr lang="en-IN" smtClean="0"/>
              <a:t>06-02-2025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BBC3D-A77A-48BF-A738-EBEA4BCD90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0986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108CB-743B-4CC5-8A3D-D4DC630D7D93}" type="datetimeFigureOut">
              <a:rPr lang="en-IN" smtClean="0"/>
              <a:t>06-02-2025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BBC3D-A77A-48BF-A738-EBEA4BCD90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88816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108CB-743B-4CC5-8A3D-D4DC630D7D93}" type="datetimeFigureOut">
              <a:rPr lang="en-IN" smtClean="0"/>
              <a:t>06-02-2025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BBC3D-A77A-48BF-A738-EBEA4BCD90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1043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108CB-743B-4CC5-8A3D-D4DC630D7D93}" type="datetimeFigureOut">
              <a:rPr lang="en-IN" smtClean="0"/>
              <a:t>06-02-2025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BBC3D-A77A-48BF-A738-EBEA4BCD90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0445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108CB-743B-4CC5-8A3D-D4DC630D7D93}" type="datetimeFigureOut">
              <a:rPr lang="en-IN" smtClean="0"/>
              <a:t>06-02-2025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BBC3D-A77A-48BF-A738-EBEA4BCD90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37569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108CB-743B-4CC5-8A3D-D4DC630D7D93}" type="datetimeFigureOut">
              <a:rPr lang="en-IN" smtClean="0"/>
              <a:t>06-02-2025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BBC3D-A77A-48BF-A738-EBEA4BCD90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84883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108CB-743B-4CC5-8A3D-D4DC630D7D93}" type="datetimeFigureOut">
              <a:rPr lang="en-IN" smtClean="0"/>
              <a:t>06-02-2025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BBC3D-A77A-48BF-A738-EBEA4BCD90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9147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108CB-743B-4CC5-8A3D-D4DC630D7D93}" type="datetimeFigureOut">
              <a:rPr lang="en-IN" smtClean="0"/>
              <a:t>06-02-2025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BBC3D-A77A-48BF-A738-EBEA4BCD90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7342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108CB-743B-4CC5-8A3D-D4DC630D7D93}" type="datetimeFigureOut">
              <a:rPr lang="en-IN" smtClean="0"/>
              <a:t>06-02-2025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BBC3D-A77A-48BF-A738-EBEA4BCD90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3097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108CB-743B-4CC5-8A3D-D4DC630D7D93}" type="datetimeFigureOut">
              <a:rPr lang="en-IN" smtClean="0"/>
              <a:t>06-02-2025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BBC3D-A77A-48BF-A738-EBEA4BCD90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184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108CB-743B-4CC5-8A3D-D4DC630D7D93}" type="datetimeFigureOut">
              <a:rPr lang="en-IN" smtClean="0"/>
              <a:t>06-02-2025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BBC3D-A77A-48BF-A738-EBEA4BCD90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7127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108CB-743B-4CC5-8A3D-D4DC630D7D93}" type="datetimeFigureOut">
              <a:rPr lang="en-IN" smtClean="0"/>
              <a:t>06-02-2025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BBC3D-A77A-48BF-A738-EBEA4BCD90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0063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108CB-743B-4CC5-8A3D-D4DC630D7D93}" type="datetimeFigureOut">
              <a:rPr lang="en-IN" smtClean="0"/>
              <a:t>06-02-2025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BBC3D-A77A-48BF-A738-EBEA4BCD90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9806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108CB-743B-4CC5-8A3D-D4DC630D7D93}" type="datetimeFigureOut">
              <a:rPr lang="en-IN" smtClean="0"/>
              <a:t>06-02-2025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BBC3D-A77A-48BF-A738-EBEA4BCD90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4350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108CB-743B-4CC5-8A3D-D4DC630D7D93}" type="datetimeFigureOut">
              <a:rPr lang="en-IN" smtClean="0"/>
              <a:t>06-02-2025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BBC3D-A77A-48BF-A738-EBEA4BCD90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58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96108CB-743B-4CC5-8A3D-D4DC630D7D93}" type="datetimeFigureOut">
              <a:rPr lang="en-IN" smtClean="0"/>
              <a:t>06-02-2025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C6BBC3D-A77A-48BF-A738-EBEA4BCD90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0288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  <p:sldLayoutId id="2147483960" r:id="rId12"/>
    <p:sldLayoutId id="2147483961" r:id="rId13"/>
    <p:sldLayoutId id="2147483962" r:id="rId14"/>
    <p:sldLayoutId id="2147483963" r:id="rId15"/>
    <p:sldLayoutId id="2147483964" r:id="rId16"/>
    <p:sldLayoutId id="21474839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ebp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ebp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eb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eb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eb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eb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3D896-A45B-3773-A36C-71E12C1CA8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963" y="211014"/>
            <a:ext cx="11688026" cy="1655493"/>
          </a:xfrm>
        </p:spPr>
        <p:txBody>
          <a:bodyPr>
            <a:noAutofit/>
          </a:bodyPr>
          <a:lstStyle/>
          <a:p>
            <a:pPr algn="ctr"/>
            <a:r>
              <a:rPr lang="en-IN" sz="3500" dirty="0">
                <a:solidFill>
                  <a:srgbClr val="002060"/>
                </a:solidFill>
                <a:latin typeface="Comic Sans MS" panose="030F0702030302020204" pitchFamily="66" charset="0"/>
              </a:rPr>
              <a:t>PYTHON MEGA PROJECT-1:</a:t>
            </a:r>
            <a:br>
              <a:rPr lang="en-IN" sz="3500" dirty="0">
                <a:solidFill>
                  <a:srgbClr val="002060"/>
                </a:solidFill>
                <a:latin typeface="Comic Sans MS" panose="030F0702030302020204" pitchFamily="66" charset="0"/>
              </a:rPr>
            </a:br>
            <a:r>
              <a:rPr lang="en-IN" sz="3500" dirty="0">
                <a:solidFill>
                  <a:srgbClr val="002060"/>
                </a:solidFill>
                <a:latin typeface="Comic Sans MS" panose="030F0702030302020204" pitchFamily="66" charset="0"/>
              </a:rPr>
              <a:t>PYTHON FOR COMPUTER SCIENCE AND DATA SCIENCE: AN INTRODUCTORY MEGA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0DCC1-4745-80E9-CA04-4AB8C2E424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06910" y="1866507"/>
            <a:ext cx="5343787" cy="1655493"/>
          </a:xfrm>
        </p:spPr>
        <p:txBody>
          <a:bodyPr>
            <a:noAutofit/>
          </a:bodyPr>
          <a:lstStyle/>
          <a:p>
            <a:pPr algn="ctr"/>
            <a:r>
              <a:rPr lang="en-IN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PROJECT-TITLE:</a:t>
            </a:r>
          </a:p>
          <a:p>
            <a:pPr algn="ctr"/>
            <a:r>
              <a:rPr lang="en-IN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2020 COVID-19 GLOBAL Impact VISUALIZER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888A7-4905-2C5E-FAA6-45693441F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86" y="2060060"/>
            <a:ext cx="4534293" cy="4180002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7859996-A56B-D312-900E-ABA5FD9D89B5}"/>
              </a:ext>
            </a:extLst>
          </p:cNvPr>
          <p:cNvSpPr txBox="1">
            <a:spLocks/>
          </p:cNvSpPr>
          <p:nvPr/>
        </p:nvSpPr>
        <p:spPr>
          <a:xfrm>
            <a:off x="5806910" y="3687452"/>
            <a:ext cx="5343787" cy="16554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sz="3000" dirty="0">
              <a:latin typeface="Comic Sans MS" panose="030F0702030302020204" pitchFamily="66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3A4EC28-A3E2-8217-4428-819F15FDE313}"/>
              </a:ext>
            </a:extLst>
          </p:cNvPr>
          <p:cNvSpPr txBox="1">
            <a:spLocks/>
          </p:cNvSpPr>
          <p:nvPr/>
        </p:nvSpPr>
        <p:spPr>
          <a:xfrm>
            <a:off x="5806910" y="3852904"/>
            <a:ext cx="5343787" cy="16554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PRESENTED BY: PRAMODH NARAIN</a:t>
            </a:r>
          </a:p>
          <a:p>
            <a:pPr algn="ctr"/>
            <a:r>
              <a:rPr lang="en-IN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Channel: the_real_pcc</a:t>
            </a:r>
          </a:p>
          <a:p>
            <a:pPr algn="ctr"/>
            <a:r>
              <a:rPr lang="en-IN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DEPARTMENT: COMPUTER SCIENCE AND ENGINEERING (DATA SCIENCE)</a:t>
            </a:r>
          </a:p>
          <a:p>
            <a:pPr algn="ctr"/>
            <a:r>
              <a:rPr lang="en-IN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YEAR: 2025</a:t>
            </a:r>
          </a:p>
        </p:txBody>
      </p:sp>
    </p:spTree>
    <p:extLst>
      <p:ext uri="{BB962C8B-B14F-4D97-AF65-F5344CB8AC3E}">
        <p14:creationId xmlns:p14="http://schemas.microsoft.com/office/powerpoint/2010/main" val="4168428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AA53938-FD86-503D-5759-05CA71307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IN" sz="3500" dirty="0">
                <a:latin typeface="Comic Sans MS" panose="030F0702030302020204" pitchFamily="66" charset="0"/>
              </a:rPr>
              <a:t>New recoveries – daily covid-19 recoveries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5F70525-9BF4-215C-4BFA-4B99EF11A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019799" cy="3649133"/>
          </a:xfrm>
        </p:spPr>
        <p:txBody>
          <a:bodyPr>
            <a:normAutofit/>
          </a:bodyPr>
          <a:lstStyle/>
          <a:p>
            <a:r>
              <a:rPr lang="en-IN" sz="2500" b="1" i="1" u="sng" dirty="0">
                <a:latin typeface="Comic Sans MS" panose="030F0702030302020204" pitchFamily="66" charset="0"/>
              </a:rPr>
              <a:t>Tracking daily recovered COVID-19 patients.</a:t>
            </a:r>
          </a:p>
          <a:p>
            <a:r>
              <a:rPr lang="en-IN" sz="2500" b="1" i="1" u="sng" dirty="0">
                <a:latin typeface="Comic Sans MS" panose="030F0702030302020204" pitchFamily="66" charset="0"/>
              </a:rPr>
              <a:t>Python script for visualizing recovery trends.</a:t>
            </a:r>
          </a:p>
          <a:p>
            <a:r>
              <a:rPr lang="en-IN" sz="2500" b="1" i="1" u="sng" dirty="0">
                <a:latin typeface="Comic Sans MS" panose="030F0702030302020204" pitchFamily="66" charset="0"/>
              </a:rPr>
              <a:t>Graphical output showcasing recovery patterns.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76CB71-4C75-12E1-965E-BD307D2546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1" y="1849574"/>
            <a:ext cx="4997237" cy="42341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853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D0DD8A-7B25-47CE-65BB-A728077D2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IN" sz="3500" dirty="0">
                <a:latin typeface="Comic Sans MS" panose="030F0702030302020204" pitchFamily="66" charset="0"/>
              </a:rPr>
              <a:t>ACTIVE CASEs by country/region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13A7927-F407-B40D-98A2-722B742A7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019799" cy="3649133"/>
          </a:xfrm>
        </p:spPr>
        <p:txBody>
          <a:bodyPr>
            <a:normAutofit/>
          </a:bodyPr>
          <a:lstStyle/>
          <a:p>
            <a:r>
              <a:rPr lang="en-IN" sz="2500" b="1" i="1" u="sng" dirty="0">
                <a:latin typeface="Comic Sans MS" panose="030F0702030302020204" pitchFamily="66" charset="0"/>
              </a:rPr>
              <a:t>Tracking active COVID-19 cases by country and region.</a:t>
            </a:r>
          </a:p>
          <a:p>
            <a:r>
              <a:rPr lang="en-IN" sz="2500" b="1" i="1" u="sng" dirty="0">
                <a:latin typeface="Comic Sans MS" panose="030F0702030302020204" pitchFamily="66" charset="0"/>
              </a:rPr>
              <a:t>Comparative analysis of countries with highest active cases.</a:t>
            </a:r>
          </a:p>
          <a:p>
            <a:r>
              <a:rPr lang="en-IN" sz="2500" b="1" i="1" u="sng" dirty="0">
                <a:latin typeface="Comic Sans MS" panose="030F0702030302020204" pitchFamily="66" charset="0"/>
              </a:rPr>
              <a:t>Graphical trends to show ongoing case status.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B468D0-891B-EE28-7347-9BFB6A45DA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849573"/>
            <a:ext cx="4997238" cy="42341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435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FED4DE8-30F5-5E4B-C124-5B34AAC2F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IN" sz="3500" dirty="0">
                <a:latin typeface="Comic Sans MS" panose="030F0702030302020204" pitchFamily="66" charset="0"/>
              </a:rPr>
              <a:t>Daily new covid-19 cases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E41F39-C2D8-A10D-E193-92B7DA50C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57307"/>
            <a:ext cx="6019799" cy="3649133"/>
          </a:xfrm>
        </p:spPr>
        <p:txBody>
          <a:bodyPr>
            <a:normAutofit/>
          </a:bodyPr>
          <a:lstStyle/>
          <a:p>
            <a:r>
              <a:rPr lang="en-IN" sz="2500" b="1" i="1" u="sng" dirty="0">
                <a:latin typeface="Comic Sans MS" panose="030F0702030302020204" pitchFamily="66" charset="0"/>
              </a:rPr>
              <a:t>Tracking the daily trends of new COVID-19 cases globally.</a:t>
            </a:r>
          </a:p>
          <a:p>
            <a:r>
              <a:rPr lang="en-IN" sz="2500" b="1" i="1" u="sng" dirty="0">
                <a:latin typeface="Comic Sans MS" panose="030F0702030302020204" pitchFamily="66" charset="0"/>
              </a:rPr>
              <a:t>Python based visualization for trend comparison.</a:t>
            </a:r>
          </a:p>
          <a:p>
            <a:r>
              <a:rPr lang="en-IN" sz="2500" b="1" i="1" u="sng" dirty="0">
                <a:latin typeface="Comic Sans MS" panose="030F0702030302020204" pitchFamily="66" charset="0"/>
              </a:rPr>
              <a:t>Graphical insights for effective monitoring.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556973-EEF7-7507-A06C-C5FF57A030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849572"/>
            <a:ext cx="4997238" cy="42341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9133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B1E15D2-2296-ABED-EA99-67A3689A3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IN" sz="3500" dirty="0">
                <a:latin typeface="Comic Sans MS" panose="030F0702030302020204" pitchFamily="66" charset="0"/>
              </a:rPr>
              <a:t>Daily new deaths due to covid-19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3B00C85-BA1B-2012-88D9-304A2CD4C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019799" cy="3649133"/>
          </a:xfrm>
        </p:spPr>
        <p:txBody>
          <a:bodyPr>
            <a:normAutofit/>
          </a:bodyPr>
          <a:lstStyle/>
          <a:p>
            <a:r>
              <a:rPr lang="en-IN" sz="2500" b="1" i="1" u="sng" dirty="0">
                <a:latin typeface="Comic Sans MS" panose="030F0702030302020204" pitchFamily="66" charset="0"/>
              </a:rPr>
              <a:t>Tracking daily new deaths reported due to COVID-19.</a:t>
            </a:r>
          </a:p>
          <a:p>
            <a:r>
              <a:rPr lang="en-IN" sz="2500" b="1" i="1" u="sng" dirty="0">
                <a:latin typeface="Comic Sans MS" panose="030F0702030302020204" pitchFamily="66" charset="0"/>
              </a:rPr>
              <a:t>Python script used for analysis.</a:t>
            </a:r>
          </a:p>
          <a:p>
            <a:r>
              <a:rPr lang="en-IN" sz="2500" b="1" i="1" u="sng" dirty="0">
                <a:latin typeface="Comic Sans MS" panose="030F0702030302020204" pitchFamily="66" charset="0"/>
              </a:rPr>
              <a:t>Graphical representation using Matplotlib &amp; Seaborn.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C8CF62-9A5C-0302-F9F8-A7B3ECB600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1" y="1849572"/>
            <a:ext cx="4997238" cy="42341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31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CB6C812-6184-8BE9-A95A-9C6993243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IN" sz="3500" dirty="0">
                <a:latin typeface="Comic Sans MS" panose="030F0702030302020204" pitchFamily="66" charset="0"/>
              </a:rPr>
              <a:t>Daily New Recoveries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4F55CEE-5F46-4526-C623-B2A77D152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019799" cy="3649133"/>
          </a:xfrm>
        </p:spPr>
        <p:txBody>
          <a:bodyPr>
            <a:normAutofit/>
          </a:bodyPr>
          <a:lstStyle/>
          <a:p>
            <a:r>
              <a:rPr lang="en-IN" sz="2500" b="1" i="1" u="sng" dirty="0">
                <a:latin typeface="Comic Sans MS" panose="030F0702030302020204" pitchFamily="66" charset="0"/>
              </a:rPr>
              <a:t>Tracking daily new recoveries from COVID-19.</a:t>
            </a:r>
          </a:p>
          <a:p>
            <a:r>
              <a:rPr lang="en-IN" sz="2500" b="1" i="1" u="sng" dirty="0">
                <a:latin typeface="Comic Sans MS" panose="030F0702030302020204" pitchFamily="66" charset="0"/>
              </a:rPr>
              <a:t>Python script used for analysis.</a:t>
            </a:r>
          </a:p>
          <a:p>
            <a:r>
              <a:rPr lang="en-IN" sz="2500" b="1" i="1" u="sng" dirty="0">
                <a:latin typeface="Comic Sans MS" panose="030F0702030302020204" pitchFamily="66" charset="0"/>
              </a:rPr>
              <a:t>Graphical representation using Matplotlib &amp; Seaborn.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B1C5E0-913C-80B5-E4B9-F536EA5102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1" y="1849572"/>
            <a:ext cx="4997238" cy="42341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272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22BF6E8-FF0C-EFF6-356C-B14FCD431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IN" sz="3500" dirty="0">
                <a:latin typeface="Comic Sans MS" panose="030F0702030302020204" pitchFamily="66" charset="0"/>
              </a:rPr>
              <a:t>Deaths per 100 cases – the proportion of deaths per 100 confirmed cases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56EBFC1-9F0F-4B58-84A6-355F92DFA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019799" cy="3649133"/>
          </a:xfrm>
        </p:spPr>
        <p:txBody>
          <a:bodyPr>
            <a:normAutofit/>
          </a:bodyPr>
          <a:lstStyle/>
          <a:p>
            <a:r>
              <a:rPr lang="en-IN" sz="2500" b="1" i="1" u="sng" dirty="0">
                <a:latin typeface="Comic Sans MS" panose="030F0702030302020204" pitchFamily="66" charset="0"/>
              </a:rPr>
              <a:t>Analysis of the proportion of deaths per 100 confirmed cases.</a:t>
            </a:r>
          </a:p>
          <a:p>
            <a:r>
              <a:rPr lang="en-IN" sz="2500" b="1" i="1" u="sng" dirty="0">
                <a:latin typeface="Comic Sans MS" panose="030F0702030302020204" pitchFamily="66" charset="0"/>
              </a:rPr>
              <a:t>Python script used for analysis.</a:t>
            </a:r>
          </a:p>
          <a:p>
            <a:r>
              <a:rPr lang="en-IN" sz="2500" b="1" i="1" u="sng" dirty="0">
                <a:latin typeface="Comic Sans MS" panose="030F0702030302020204" pitchFamily="66" charset="0"/>
              </a:rPr>
              <a:t>Graphical representation using Matplotlib &amp; Seaborn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B55358-5F1B-85E8-773F-BFD749A90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1" y="1849571"/>
            <a:ext cx="4997238" cy="42341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361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0DF881-12BE-16FD-AC22-2CC53F5FF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 fontScale="90000"/>
          </a:bodyPr>
          <a:lstStyle/>
          <a:p>
            <a:r>
              <a:rPr lang="en-IN" sz="3500" dirty="0">
                <a:latin typeface="Comic Sans MS" panose="030F0702030302020204" pitchFamily="66" charset="0"/>
              </a:rPr>
              <a:t>Recoveries per 100 cases – the proportion of recoveries per 100 confirmed cases.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DFCC5E-47CA-7852-2F47-1305C6596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019799" cy="3649133"/>
          </a:xfrm>
        </p:spPr>
        <p:txBody>
          <a:bodyPr>
            <a:normAutofit/>
          </a:bodyPr>
          <a:lstStyle/>
          <a:p>
            <a:r>
              <a:rPr lang="en-IN" sz="2500" b="1" i="1" u="sng" dirty="0">
                <a:latin typeface="Comic Sans MS" panose="030F0702030302020204" pitchFamily="66" charset="0"/>
              </a:rPr>
              <a:t>Analysis of the proportion of recoveries per 100 confirmed cases.</a:t>
            </a:r>
          </a:p>
          <a:p>
            <a:r>
              <a:rPr lang="en-IN" sz="2500" b="1" i="1" u="sng" dirty="0">
                <a:latin typeface="Comic Sans MS" panose="030F0702030302020204" pitchFamily="66" charset="0"/>
              </a:rPr>
              <a:t>Python script used for analysis.</a:t>
            </a:r>
          </a:p>
          <a:p>
            <a:r>
              <a:rPr lang="en-IN" sz="2500" b="1" i="1" u="sng" dirty="0">
                <a:latin typeface="Comic Sans MS" panose="030F0702030302020204" pitchFamily="66" charset="0"/>
              </a:rPr>
              <a:t>Graphical representation using Matplotlib &amp; Seaborn.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00A184-3880-714C-7C33-E5BE4B9EB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1" y="1849571"/>
            <a:ext cx="4997238" cy="42341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854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79DF258-4079-6144-65C9-D2DFB60CD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IN" sz="3500" dirty="0">
                <a:latin typeface="Comic Sans MS" panose="030F0702030302020204" pitchFamily="66" charset="0"/>
              </a:rPr>
              <a:t>Summary of key covid-19 data across countries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D724DDF-BE34-1433-794F-619099045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019799" cy="3649133"/>
          </a:xfrm>
        </p:spPr>
        <p:txBody>
          <a:bodyPr>
            <a:normAutofit/>
          </a:bodyPr>
          <a:lstStyle/>
          <a:p>
            <a:r>
              <a:rPr lang="en-IN" sz="2500" b="1" i="1" u="sng" dirty="0">
                <a:latin typeface="Comic Sans MS" panose="030F0702030302020204" pitchFamily="66" charset="0"/>
              </a:rPr>
              <a:t>A summary of key COVID-19 data across multiple countries.</a:t>
            </a:r>
          </a:p>
          <a:p>
            <a:r>
              <a:rPr lang="en-IN" sz="2500" b="1" i="1" u="sng" dirty="0">
                <a:latin typeface="Comic Sans MS" panose="030F0702030302020204" pitchFamily="66" charset="0"/>
              </a:rPr>
              <a:t>Python script used for analysis.</a:t>
            </a:r>
          </a:p>
          <a:p>
            <a:r>
              <a:rPr lang="en-IN" sz="2500" b="1" i="1" u="sng" dirty="0">
                <a:latin typeface="Comic Sans MS" panose="030F0702030302020204" pitchFamily="66" charset="0"/>
              </a:rPr>
              <a:t>Graphical representation using Matplotlib &amp; Seaborn.</a:t>
            </a:r>
          </a:p>
        </p:txBody>
      </p:sp>
      <p:pic>
        <p:nvPicPr>
          <p:cNvPr id="6" name="Picture 2" descr="Use Summary Writing to Improve English Reading and Writing | IDP IELTS  Canada">
            <a:extLst>
              <a:ext uri="{FF2B5EF4-FFF2-40B4-BE49-F238E27FC236}">
                <a16:creationId xmlns:a16="http://schemas.microsoft.com/office/drawing/2014/main" id="{77D16D7B-8820-7C9F-6604-5B0570D96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849570"/>
            <a:ext cx="4997238" cy="423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00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47F6AC3-AB8F-9DFC-7A25-391C438C1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IN" sz="3500" dirty="0">
                <a:latin typeface="Comic Sans MS" panose="030F0702030302020204" pitchFamily="66" charset="0"/>
              </a:rPr>
              <a:t>OUTPUT-1 – TOTAL COUNTS OF COVID-19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70CDB40-749E-809B-86EB-DB9B92CDE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019799" cy="3649133"/>
          </a:xfrm>
        </p:spPr>
        <p:txBody>
          <a:bodyPr>
            <a:normAutofit/>
          </a:bodyPr>
          <a:lstStyle/>
          <a:p>
            <a:r>
              <a:rPr lang="en-IN" sz="2500" b="1" i="1" u="sng" dirty="0">
                <a:latin typeface="Comic Sans MS" panose="030F0702030302020204" pitchFamily="66" charset="0"/>
              </a:rPr>
              <a:t>Overview of the total counts for key COVID-19 data metrics.</a:t>
            </a:r>
          </a:p>
          <a:p>
            <a:r>
              <a:rPr lang="en-IN" sz="2500" b="1" i="1" u="sng" dirty="0">
                <a:latin typeface="Comic Sans MS" panose="030F0702030302020204" pitchFamily="66" charset="0"/>
              </a:rPr>
              <a:t>Python Script used for analysis.</a:t>
            </a:r>
          </a:p>
          <a:p>
            <a:r>
              <a:rPr lang="en-IN" sz="2500" b="1" i="1" u="sng" dirty="0">
                <a:latin typeface="Comic Sans MS" panose="030F0702030302020204" pitchFamily="66" charset="0"/>
              </a:rPr>
              <a:t>Graphical representation using Matplotlib &amp; Seaborn.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56A7F-CB1E-22CD-2623-D478CC10F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1" y="1849571"/>
            <a:ext cx="4997238" cy="42341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464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l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6534B5-2415-F308-4190-1E172E2CC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849571"/>
            <a:ext cx="4997238" cy="42341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8AE647D-D681-06B3-D8B7-002A82014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IN" sz="3500" dirty="0">
                <a:latin typeface="Comic Sans MS" panose="030F0702030302020204" pitchFamily="66" charset="0"/>
              </a:rPr>
              <a:t>OUTPUT-2 – average death rate and recovery rate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72C8A1C-434F-F0FB-6D26-C1299B5C8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019799" cy="3649133"/>
          </a:xfrm>
        </p:spPr>
        <p:txBody>
          <a:bodyPr>
            <a:normAutofit/>
          </a:bodyPr>
          <a:lstStyle/>
          <a:p>
            <a:r>
              <a:rPr lang="en-IN" sz="2500" b="1" i="1" u="sng" dirty="0">
                <a:latin typeface="Comic Sans MS" panose="030F0702030302020204" pitchFamily="66" charset="0"/>
              </a:rPr>
              <a:t>Analysis of the average death rate and recovery rate across all countries.</a:t>
            </a:r>
          </a:p>
          <a:p>
            <a:r>
              <a:rPr lang="en-IN" sz="2500" b="1" i="1" u="sng" dirty="0">
                <a:latin typeface="Comic Sans MS" panose="030F0702030302020204" pitchFamily="66" charset="0"/>
              </a:rPr>
              <a:t>Python script used for analysis.</a:t>
            </a:r>
          </a:p>
          <a:p>
            <a:r>
              <a:rPr lang="en-IN" sz="2500" b="1" i="1" u="sng" dirty="0">
                <a:latin typeface="Comic Sans MS" panose="030F0702030302020204" pitchFamily="66" charset="0"/>
              </a:rPr>
              <a:t>Graphical representation using Matplotlib &amp; Seaborn.</a:t>
            </a:r>
          </a:p>
        </p:txBody>
      </p:sp>
    </p:spTree>
    <p:extLst>
      <p:ext uri="{BB962C8B-B14F-4D97-AF65-F5344CB8AC3E}">
        <p14:creationId xmlns:p14="http://schemas.microsoft.com/office/powerpoint/2010/main" val="287331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D04C-B788-60A6-09C9-3A0BD34CB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500" dirty="0">
                <a:latin typeface="Comic Sans MS" panose="030F0702030302020204" pitchFamily="66" charset="0"/>
              </a:rPr>
              <a:t>ACKNOWLEDGEMENT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EB199-54B0-2D11-FFE1-69538F525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019799" cy="3649133"/>
          </a:xfrm>
        </p:spPr>
        <p:txBody>
          <a:bodyPr>
            <a:normAutofit/>
          </a:bodyPr>
          <a:lstStyle/>
          <a:p>
            <a:r>
              <a:rPr lang="en-IN" sz="2500" dirty="0">
                <a:latin typeface="Comic Sans MS" panose="030F0702030302020204" pitchFamily="66" charset="0"/>
              </a:rPr>
              <a:t>I sincerely express my gratitude to my parents who were my supporting pillars during the development of this project.</a:t>
            </a:r>
          </a:p>
          <a:p>
            <a:r>
              <a:rPr lang="en-IN" sz="2500" dirty="0">
                <a:latin typeface="Comic Sans MS" panose="030F0702030302020204" pitchFamily="66" charset="0"/>
              </a:rPr>
              <a:t>I made sure that I was sincerely dedicated to this project along with their encouragement.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7AD414-2E04-1FDC-4812-3FBEC888A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721895"/>
            <a:ext cx="5289883" cy="552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2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l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6DD3C8D-E925-5643-58B8-2040623CA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IN" sz="3500" dirty="0">
                <a:latin typeface="Comic Sans MS" panose="030F0702030302020204" pitchFamily="66" charset="0"/>
              </a:rPr>
              <a:t>SHEET-1 – Kaggle_country_wise_latest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F010DA3-B3CD-D977-78E1-D230DCB27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019799" cy="3649133"/>
          </a:xfrm>
        </p:spPr>
        <p:txBody>
          <a:bodyPr>
            <a:normAutofit/>
          </a:bodyPr>
          <a:lstStyle/>
          <a:p>
            <a:r>
              <a:rPr lang="en-IN" sz="2500" b="1" i="1" u="sng" dirty="0">
                <a:latin typeface="Comic Sans MS" panose="030F0702030302020204" pitchFamily="66" charset="0"/>
              </a:rPr>
              <a:t>The most up-to-date and comprehensive dataset of COVID-19 statistics for various countries and regions.</a:t>
            </a:r>
          </a:p>
          <a:p>
            <a:r>
              <a:rPr lang="en-IN" sz="2500" b="1" i="1" u="sng" dirty="0">
                <a:latin typeface="Comic Sans MS" panose="030F0702030302020204" pitchFamily="66" charset="0"/>
              </a:rPr>
              <a:t>Key metrics:</a:t>
            </a:r>
            <a:r>
              <a:rPr lang="en-IN" sz="2500" dirty="0">
                <a:latin typeface="Comic Sans MS" panose="030F0702030302020204" pitchFamily="66" charset="0"/>
              </a:rPr>
              <a:t> Includes confirmed cases, deaths, recoveries, active cases, and more.</a:t>
            </a:r>
            <a:endParaRPr lang="en-IN" sz="2500" b="1" i="1" u="sng" dirty="0">
              <a:latin typeface="Comic Sans MS" panose="030F0702030302020204" pitchFamily="66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DFD0CC9-C772-13E5-5A81-B4D39B815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138" y="3238499"/>
            <a:ext cx="5502442" cy="145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7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l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3C8953E-AEC2-4AB6-2FB6-431C153F9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IN" sz="3500" dirty="0">
                <a:latin typeface="Comic Sans MS" panose="030F0702030302020204" pitchFamily="66" charset="0"/>
              </a:rPr>
              <a:t>SHEET-2 – 2d_confirmed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3A3CD2-AF6B-7258-F4BB-F51317317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019799" cy="3649133"/>
          </a:xfrm>
        </p:spPr>
        <p:txBody>
          <a:bodyPr>
            <a:normAutofit/>
          </a:bodyPr>
          <a:lstStyle/>
          <a:p>
            <a:r>
              <a:rPr lang="en-IN" sz="2500" b="1" i="1" u="sng" dirty="0">
                <a:latin typeface="Comic Sans MS" panose="030F0702030302020204" pitchFamily="66" charset="0"/>
              </a:rPr>
              <a:t>A 2D Area Chart representing the relationship between Country/Region and Confirmed COVID-19 Cases.</a:t>
            </a:r>
          </a:p>
          <a:p>
            <a:r>
              <a:rPr lang="en-IN" sz="2500" b="1" i="1" u="sng" dirty="0">
                <a:latin typeface="Comic Sans MS" panose="030F0702030302020204" pitchFamily="66" charset="0"/>
              </a:rPr>
              <a:t>Visualizing the distribution of confirmed cases across various global regions.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35B0794-5B04-7384-046C-2520DA608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138" y="2738543"/>
            <a:ext cx="5502442" cy="245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77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l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FBCC97-BC1B-7DC6-43CC-86BB6B872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IN" sz="3500" dirty="0">
                <a:latin typeface="Comic Sans MS" panose="030F0702030302020204" pitchFamily="66" charset="0"/>
              </a:rPr>
              <a:t>SHEET-3 – 2d_deaths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629C832-F8B6-7A22-8503-9B31C0668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019799" cy="3649133"/>
          </a:xfrm>
        </p:spPr>
        <p:txBody>
          <a:bodyPr>
            <a:normAutofit/>
          </a:bodyPr>
          <a:lstStyle/>
          <a:p>
            <a:r>
              <a:rPr lang="en-IN" sz="2500" b="1" i="1" u="sng" dirty="0">
                <a:latin typeface="Comic Sans MS" panose="030F0702030302020204" pitchFamily="66" charset="0"/>
              </a:rPr>
              <a:t>A 2D Area Chart comparing Country/Region with Total Deaths due to COVID-19.</a:t>
            </a:r>
          </a:p>
          <a:p>
            <a:r>
              <a:rPr lang="en-IN" sz="2500" b="1" i="1" u="sng" dirty="0">
                <a:latin typeface="Comic Sans MS" panose="030F0702030302020204" pitchFamily="66" charset="0"/>
              </a:rPr>
              <a:t>Highlighting the mortality rate in different countries.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705FA3-E727-23CA-30F0-3563E5157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138" y="2738543"/>
            <a:ext cx="5502442" cy="245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77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l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A7AF963-C42C-42E1-6446-328A1D0A8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IN" sz="3500" dirty="0">
                <a:latin typeface="Comic Sans MS" panose="030F0702030302020204" pitchFamily="66" charset="0"/>
              </a:rPr>
              <a:t>SHEET-4 – 2d_recovered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7CC5B49-6013-9EFF-098A-A304ACF91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019799" cy="3649133"/>
          </a:xfrm>
        </p:spPr>
        <p:txBody>
          <a:bodyPr>
            <a:normAutofit/>
          </a:bodyPr>
          <a:lstStyle/>
          <a:p>
            <a:r>
              <a:rPr lang="en-IN" sz="2500" b="1" i="1" u="sng" dirty="0">
                <a:latin typeface="Comic Sans MS" panose="030F0702030302020204" pitchFamily="66" charset="0"/>
              </a:rPr>
              <a:t>A 2D Area Chart illustrating Country/Region vs. Total  Recovered COVID-19 Cases.</a:t>
            </a:r>
          </a:p>
          <a:p>
            <a:r>
              <a:rPr lang="en-IN" sz="2500" b="1" i="1" u="sng" dirty="0">
                <a:latin typeface="Comic Sans MS" panose="030F0702030302020204" pitchFamily="66" charset="0"/>
              </a:rPr>
              <a:t>Providing a clear view of recovery trends across the globe.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F9CFB2-3DA1-CB7F-B6FD-EBB371F5C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138" y="2738543"/>
            <a:ext cx="5502442" cy="245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68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l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80BA353-4EC6-52DD-20CD-011AE6677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IN" sz="3500" dirty="0">
                <a:latin typeface="Comic Sans MS" panose="030F0702030302020204" pitchFamily="66" charset="0"/>
              </a:rPr>
              <a:t>SHEET-5 – 2d_active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73AD382-5F77-95F9-B745-24D33AB7C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019799" cy="3649133"/>
          </a:xfrm>
        </p:spPr>
        <p:txBody>
          <a:bodyPr>
            <a:normAutofit/>
          </a:bodyPr>
          <a:lstStyle/>
          <a:p>
            <a:r>
              <a:rPr lang="en-IN" sz="2500" b="1" i="1" u="sng" dirty="0">
                <a:latin typeface="Comic Sans MS" panose="030F0702030302020204" pitchFamily="66" charset="0"/>
              </a:rPr>
              <a:t>A 2D Area Chart tracking Country/Region in relation to Active COVID-19 Cases.</a:t>
            </a:r>
          </a:p>
          <a:p>
            <a:r>
              <a:rPr lang="en-IN" sz="2500" b="1" i="1" u="sng" dirty="0">
                <a:latin typeface="Comic Sans MS" panose="030F0702030302020204" pitchFamily="66" charset="0"/>
              </a:rPr>
              <a:t>Crucial for understanding the current load of active infections globally.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2AA9CE-E3FD-20E0-BD15-0C7171C24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138" y="2738543"/>
            <a:ext cx="5502442" cy="245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7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l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A239AE0-9C8E-A225-8928-86843AEFB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IN" sz="3500" dirty="0">
                <a:latin typeface="Comic Sans MS" panose="030F0702030302020204" pitchFamily="66" charset="0"/>
              </a:rPr>
              <a:t>SHEET-6 – 2d_new_cases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40C1F83-9B6F-64BB-E1ED-91504E920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019799" cy="3649133"/>
          </a:xfrm>
        </p:spPr>
        <p:txBody>
          <a:bodyPr>
            <a:normAutofit/>
          </a:bodyPr>
          <a:lstStyle/>
          <a:p>
            <a:r>
              <a:rPr lang="en-IN" sz="2500" b="1" i="1" u="sng" dirty="0">
                <a:latin typeface="Comic Sans MS" panose="030F0702030302020204" pitchFamily="66" charset="0"/>
              </a:rPr>
              <a:t>A 2D Area Chart representing Country/Region against New COVID-19 Cases.</a:t>
            </a:r>
          </a:p>
          <a:p>
            <a:r>
              <a:rPr lang="en-IN" sz="2500" b="1" i="1" u="sng" dirty="0">
                <a:latin typeface="Comic Sans MS" panose="030F0702030302020204" pitchFamily="66" charset="0"/>
              </a:rPr>
              <a:t>Shows the growth of new infections and identifies trends across countries.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0FD6AA-B709-EA1A-229B-5BEFF48C7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138" y="2738543"/>
            <a:ext cx="5502442" cy="245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1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l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AD51C6-39C4-B5E6-58B7-50110732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IN" sz="3500" dirty="0">
                <a:latin typeface="Comic Sans MS" panose="030F0702030302020204" pitchFamily="66" charset="0"/>
              </a:rPr>
              <a:t>SHEET-7 – 2d_new_deaths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22F142-8D78-EECA-E732-A2067D4E4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019799" cy="3649133"/>
          </a:xfrm>
        </p:spPr>
        <p:txBody>
          <a:bodyPr>
            <a:normAutofit/>
          </a:bodyPr>
          <a:lstStyle/>
          <a:p>
            <a:r>
              <a:rPr lang="en-IN" sz="2500" b="1" i="1" u="sng" dirty="0">
                <a:latin typeface="Comic Sans MS" panose="030F0702030302020204" pitchFamily="66" charset="0"/>
              </a:rPr>
              <a:t>A 2D Area Chart visualizing Country/Region in relation to New Deaths due to COVID-19.</a:t>
            </a:r>
          </a:p>
          <a:p>
            <a:r>
              <a:rPr lang="en-IN" sz="2500" b="1" i="1" u="sng" dirty="0">
                <a:latin typeface="Comic Sans MS" panose="030F0702030302020204" pitchFamily="66" charset="0"/>
              </a:rPr>
              <a:t>Focuses on the daily/periodic rise in deaths across different regions.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FE2888-1E07-6BFA-019F-B52C87230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138" y="2738543"/>
            <a:ext cx="5502442" cy="245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55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l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EBAC13-5B07-F548-3996-B17A7B1F9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IN" sz="3500" dirty="0">
                <a:latin typeface="Comic Sans MS" panose="030F0702030302020204" pitchFamily="66" charset="0"/>
              </a:rPr>
              <a:t>SHEET-8 – 2d_new_recovered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820410-D921-E962-EF4D-A6BA89E59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019799" cy="3649133"/>
          </a:xfrm>
        </p:spPr>
        <p:txBody>
          <a:bodyPr>
            <a:normAutofit/>
          </a:bodyPr>
          <a:lstStyle/>
          <a:p>
            <a:r>
              <a:rPr lang="en-IN" sz="2500" b="1" i="1" u="sng" dirty="0">
                <a:latin typeface="Comic Sans MS" panose="030F0702030302020204" pitchFamily="66" charset="0"/>
              </a:rPr>
              <a:t>A 2D Area Chart comparing Country/Region with New Recoveries after COVID-19 attack.</a:t>
            </a:r>
          </a:p>
          <a:p>
            <a:r>
              <a:rPr lang="en-IN" sz="2500" b="1" i="1" u="sng" dirty="0">
                <a:latin typeface="Comic Sans MS" panose="030F0702030302020204" pitchFamily="66" charset="0"/>
              </a:rPr>
              <a:t>Highlights the pace of recovery in different regions as new cases decrease.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AE4AB6-CD9D-2C62-434B-7D84647B0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138" y="2738543"/>
            <a:ext cx="5502442" cy="244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92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l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CE86F8A-8AC1-EFE5-89D2-5A9C7A47A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IN" sz="3500" dirty="0">
                <a:latin typeface="Comic Sans MS" panose="030F0702030302020204" pitchFamily="66" charset="0"/>
              </a:rPr>
              <a:t>Sheet-9 – 2D_deaths_per_100_cases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9B8A427-6ECB-E8D3-1767-5CA0BDE23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019799" cy="3649133"/>
          </a:xfrm>
        </p:spPr>
        <p:txBody>
          <a:bodyPr>
            <a:normAutofit/>
          </a:bodyPr>
          <a:lstStyle/>
          <a:p>
            <a:r>
              <a:rPr lang="en-IN" sz="2500" b="1" i="1" u="sng" dirty="0">
                <a:latin typeface="Comic Sans MS" panose="030F0702030302020204" pitchFamily="66" charset="0"/>
              </a:rPr>
              <a:t>A 2D Area Chart comparing Country/Region with Deaths per 100 COVID-19 Cases.</a:t>
            </a:r>
          </a:p>
          <a:p>
            <a:r>
              <a:rPr lang="en-IN" sz="2500" b="1" i="1" u="sng" dirty="0">
                <a:latin typeface="Comic Sans MS" panose="030F0702030302020204" pitchFamily="66" charset="0"/>
              </a:rPr>
              <a:t>Helps understand the mortality rate in relation to confirmed cases across regions.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F4B68E-BEB6-6E73-8A8E-AD582F59F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139" y="2738543"/>
            <a:ext cx="5502442" cy="244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59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l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8D18B55-6D2B-6F34-8964-CB454D77B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IN" sz="3500" dirty="0">
                <a:latin typeface="Comic Sans MS" panose="030F0702030302020204" pitchFamily="66" charset="0"/>
              </a:rPr>
              <a:t>Sheet-10 – 2D_recovered_per_100_cases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9A0906-767E-1112-C75D-336389008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019799" cy="3649133"/>
          </a:xfrm>
        </p:spPr>
        <p:txBody>
          <a:bodyPr>
            <a:normAutofit/>
          </a:bodyPr>
          <a:lstStyle/>
          <a:p>
            <a:r>
              <a:rPr lang="en-IN" sz="2500" b="1" i="1" u="sng" dirty="0">
                <a:latin typeface="Comic Sans MS" panose="030F0702030302020204" pitchFamily="66" charset="0"/>
              </a:rPr>
              <a:t>A 2D Area Chart showing Country/Region vs. Recoveries per 100 COVID-19 Cases.</a:t>
            </a:r>
          </a:p>
          <a:p>
            <a:r>
              <a:rPr lang="en-IN" sz="2500" b="1" i="1" u="sng" dirty="0">
                <a:latin typeface="Comic Sans MS" panose="030F0702030302020204" pitchFamily="66" charset="0"/>
              </a:rPr>
              <a:t>Analyzes recovery rate as a percentage of confirmed cases across countries.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FB3A4D-D842-1F17-085A-2A0ED89D4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139" y="2750606"/>
            <a:ext cx="5502442" cy="243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1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8ED3855-2432-3190-880C-05D481141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IN" sz="3500" dirty="0">
                <a:latin typeface="Comic Sans MS" panose="030F0702030302020204" pitchFamily="66" charset="0"/>
              </a:rPr>
              <a:t>Project abstract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610A4C0-A5D4-7E8C-915F-FFB205E57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019799" cy="3649133"/>
          </a:xfrm>
        </p:spPr>
        <p:txBody>
          <a:bodyPr>
            <a:normAutofit/>
          </a:bodyPr>
          <a:lstStyle/>
          <a:p>
            <a:r>
              <a:rPr lang="en-IN" sz="2500" b="1" i="1" u="sng" dirty="0">
                <a:latin typeface="Comic Sans MS" panose="030F0702030302020204" pitchFamily="66" charset="0"/>
              </a:rPr>
              <a:t>Python’s Versatility:</a:t>
            </a:r>
            <a:r>
              <a:rPr lang="en-IN" sz="2500" dirty="0">
                <a:latin typeface="Comic Sans MS" panose="030F0702030302020204" pitchFamily="66" charset="0"/>
              </a:rPr>
              <a:t> Key role in Computer Science &amp; Data Science.</a:t>
            </a:r>
          </a:p>
          <a:p>
            <a:r>
              <a:rPr lang="en-IN" sz="2500" b="1" i="1" u="sng" dirty="0">
                <a:latin typeface="Comic Sans MS" panose="030F0702030302020204" pitchFamily="66" charset="0"/>
              </a:rPr>
              <a:t>Comprehensive Breakdown</a:t>
            </a:r>
            <a:r>
              <a:rPr lang="en-IN" sz="2500" dirty="0">
                <a:latin typeface="Comic Sans MS" panose="030F0702030302020204" pitchFamily="66" charset="0"/>
              </a:rPr>
              <a:t> of Python fundamentals and applications.</a:t>
            </a:r>
          </a:p>
          <a:p>
            <a:r>
              <a:rPr lang="en-IN" sz="2500" b="1" i="1" u="sng" dirty="0">
                <a:latin typeface="Comic Sans MS" panose="030F0702030302020204" pitchFamily="66" charset="0"/>
              </a:rPr>
              <a:t>Hands-on Demonstration</a:t>
            </a:r>
            <a:r>
              <a:rPr lang="en-IN" sz="2500" dirty="0">
                <a:latin typeface="Comic Sans MS" panose="030F0702030302020204" pitchFamily="66" charset="0"/>
              </a:rPr>
              <a:t> for real-world learning</a:t>
            </a:r>
          </a:p>
          <a:p>
            <a:r>
              <a:rPr lang="en-IN" sz="2500" b="1" i="1" u="sng" dirty="0">
                <a:latin typeface="Comic Sans MS" panose="030F0702030302020204" pitchFamily="66" charset="0"/>
              </a:rPr>
              <a:t>Stepping stone</a:t>
            </a:r>
            <a:r>
              <a:rPr lang="en-IN" sz="2500" dirty="0">
                <a:latin typeface="Comic Sans MS" panose="030F0702030302020204" pitchFamily="66" charset="0"/>
              </a:rPr>
              <a:t> to AI and Big Data Analytics.</a:t>
            </a:r>
            <a:endParaRPr lang="en-IN" sz="2500" b="1" i="1" u="sng" dirty="0">
              <a:latin typeface="Comic Sans MS" panose="030F0702030302020204" pitchFamily="66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873CE5-2848-76E6-30A1-31D25F08B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721895"/>
            <a:ext cx="5289883" cy="552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8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l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3FC678-29E0-B095-F227-32560BFAF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IN" sz="3500" dirty="0">
                <a:latin typeface="Comic Sans MS" panose="030F0702030302020204" pitchFamily="66" charset="0"/>
              </a:rPr>
              <a:t>COVID-19: TRENDS, INSIGHTS &amp; THE ROAD AHEAD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934364-0B5A-A137-1E50-C72C4C6CD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/>
          </a:bodyPr>
          <a:lstStyle/>
          <a:p>
            <a:r>
              <a:rPr lang="en-IN" sz="2500" b="1" i="1" u="sng" dirty="0">
                <a:latin typeface="Comic Sans MS" panose="030F0702030302020204" pitchFamily="66" charset="0"/>
              </a:rPr>
              <a:t>Insights:</a:t>
            </a:r>
            <a:r>
              <a:rPr lang="en-IN" sz="2500" dirty="0">
                <a:latin typeface="Comic Sans MS" panose="030F0702030302020204" pitchFamily="66" charset="0"/>
              </a:rPr>
              <a:t> Rising cases, varying regional impact, improving recovery rates.</a:t>
            </a:r>
          </a:p>
          <a:p>
            <a:r>
              <a:rPr lang="en-IN" sz="2500" b="1" i="1" u="sng" dirty="0">
                <a:latin typeface="Comic Sans MS" panose="030F0702030302020204" pitchFamily="66" charset="0"/>
              </a:rPr>
              <a:t>Trends:</a:t>
            </a:r>
            <a:r>
              <a:rPr lang="en-IN" sz="2500" dirty="0">
                <a:latin typeface="Comic Sans MS" panose="030F0702030302020204" pitchFamily="66" charset="0"/>
              </a:rPr>
              <a:t> Vaccination success, seasonal surges, shifting case-recovery patterns.</a:t>
            </a:r>
          </a:p>
          <a:p>
            <a:r>
              <a:rPr lang="en-IN" sz="2500" b="1" i="1" u="sng" dirty="0">
                <a:latin typeface="Comic Sans MS" panose="030F0702030302020204" pitchFamily="66" charset="0"/>
              </a:rPr>
              <a:t>Future:</a:t>
            </a:r>
            <a:r>
              <a:rPr lang="en-IN" sz="2500" dirty="0">
                <a:latin typeface="Comic Sans MS" panose="030F0702030302020204" pitchFamily="66" charset="0"/>
              </a:rPr>
              <a:t> More vaccinations, localized outbreaks, long-term endemic management.</a:t>
            </a:r>
          </a:p>
          <a:p>
            <a:r>
              <a:rPr lang="en-IN" sz="2500" b="1" i="1" u="sng" dirty="0">
                <a:latin typeface="Comic Sans MS" panose="030F0702030302020204" pitchFamily="66" charset="0"/>
              </a:rPr>
              <a:t>Data-driven decisions for a safer future!</a:t>
            </a:r>
          </a:p>
        </p:txBody>
      </p:sp>
    </p:spTree>
    <p:extLst>
      <p:ext uri="{BB962C8B-B14F-4D97-AF65-F5344CB8AC3E}">
        <p14:creationId xmlns:p14="http://schemas.microsoft.com/office/powerpoint/2010/main" val="218047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l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9E7D2D9-A81D-2BBA-6BD3-AF62C9EFC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 fontScale="90000"/>
          </a:bodyPr>
          <a:lstStyle/>
          <a:p>
            <a:r>
              <a:rPr lang="en-IN" sz="3500" dirty="0">
                <a:latin typeface="Comic Sans MS" panose="030F0702030302020204" pitchFamily="66" charset="0"/>
              </a:rPr>
              <a:t>Conclusion </a:t>
            </a:r>
            <a:br>
              <a:rPr lang="en-IN" sz="3500" dirty="0">
                <a:latin typeface="Comic Sans MS" panose="030F0702030302020204" pitchFamily="66" charset="0"/>
              </a:rPr>
            </a:br>
            <a:r>
              <a:rPr lang="en-IN" sz="3500" dirty="0">
                <a:latin typeface="Comic Sans MS" panose="030F0702030302020204" pitchFamily="66" charset="0"/>
              </a:rPr>
              <a:t>&amp; </a:t>
            </a:r>
            <a:br>
              <a:rPr lang="en-IN" sz="3500" dirty="0">
                <a:latin typeface="Comic Sans MS" panose="030F0702030302020204" pitchFamily="66" charset="0"/>
              </a:rPr>
            </a:br>
            <a:r>
              <a:rPr lang="en-IN" sz="3500" dirty="0">
                <a:latin typeface="Comic Sans MS" panose="030F0702030302020204" pitchFamily="66" charset="0"/>
              </a:rPr>
              <a:t>future scope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750605-F1BD-CC4F-33A6-3D01C81B3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019799" cy="3649133"/>
          </a:xfrm>
        </p:spPr>
        <p:txBody>
          <a:bodyPr>
            <a:normAutofit/>
          </a:bodyPr>
          <a:lstStyle/>
          <a:p>
            <a:r>
              <a:rPr lang="en-IN" sz="2500" b="1" i="1" u="sng" dirty="0">
                <a:latin typeface="Comic Sans MS" panose="030F0702030302020204" pitchFamily="66" charset="0"/>
              </a:rPr>
              <a:t>Key Findings</a:t>
            </a:r>
            <a:r>
              <a:rPr lang="en-IN" sz="2500" dirty="0">
                <a:latin typeface="Comic Sans MS" panose="030F0702030302020204" pitchFamily="66" charset="0"/>
              </a:rPr>
              <a:t> from Data Analysis.</a:t>
            </a:r>
          </a:p>
          <a:p>
            <a:r>
              <a:rPr lang="en-IN" sz="2500" b="1" i="1" u="sng" dirty="0">
                <a:latin typeface="Comic Sans MS" panose="030F0702030302020204" pitchFamily="66" charset="0"/>
              </a:rPr>
              <a:t>Recommendations for Public Health &amp; Preparedness.</a:t>
            </a:r>
          </a:p>
          <a:p>
            <a:r>
              <a:rPr lang="en-IN" sz="2500" b="1" i="1" u="sng" dirty="0">
                <a:latin typeface="Comic Sans MS" panose="030F0702030302020204" pitchFamily="66" charset="0"/>
              </a:rPr>
              <a:t>Future Research in AI, Deep Learning &amp; Big Data Analytics.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500E8B-2F0E-9989-D782-EB119CB59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98" y="721895"/>
            <a:ext cx="5289883" cy="552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6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l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906783-1854-0DD2-D60B-D95B1606F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IN" sz="3500" dirty="0">
                <a:latin typeface="Comic Sans MS" panose="030F0702030302020204" pitchFamily="66" charset="0"/>
              </a:rPr>
              <a:t>Bibliography/references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B49321-E94C-2CFF-7E77-DE5968ECB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019799" cy="3649133"/>
          </a:xfrm>
        </p:spPr>
        <p:txBody>
          <a:bodyPr>
            <a:normAutofit lnSpcReduction="10000"/>
          </a:bodyPr>
          <a:lstStyle/>
          <a:p>
            <a:r>
              <a:rPr lang="en-IN" sz="2500" b="1" i="1" u="sng" dirty="0">
                <a:latin typeface="Comic Sans MS" panose="030F0702030302020204" pitchFamily="66" charset="0"/>
              </a:rPr>
              <a:t>Data Source:</a:t>
            </a:r>
            <a:r>
              <a:rPr lang="en-IN" sz="2500" dirty="0">
                <a:latin typeface="Comic Sans MS" panose="030F0702030302020204" pitchFamily="66" charset="0"/>
              </a:rPr>
              <a:t> Kaggle COVID-19 dataset.</a:t>
            </a:r>
          </a:p>
          <a:p>
            <a:r>
              <a:rPr lang="en-IN" sz="2500" b="1" i="1" u="sng" dirty="0">
                <a:latin typeface="Comic Sans MS" panose="030F0702030302020204" pitchFamily="66" charset="0"/>
              </a:rPr>
              <a:t>Thanks to Kaggle</a:t>
            </a:r>
            <a:r>
              <a:rPr lang="en-IN" sz="2500" dirty="0">
                <a:latin typeface="Comic Sans MS" panose="030F0702030302020204" pitchFamily="66" charset="0"/>
              </a:rPr>
              <a:t> for providing open-source data that made this project possible.</a:t>
            </a:r>
          </a:p>
          <a:p>
            <a:r>
              <a:rPr lang="en-IN" sz="2500" b="1" i="1" u="sng" dirty="0">
                <a:latin typeface="Comic Sans MS" panose="030F0702030302020204" pitchFamily="66" charset="0"/>
              </a:rPr>
              <a:t>Reference Links:</a:t>
            </a:r>
          </a:p>
          <a:p>
            <a:pPr lvl="1"/>
            <a:r>
              <a:rPr lang="en-IN" sz="2300" dirty="0">
                <a:latin typeface="Comic Sans MS" panose="030F0702030302020204" pitchFamily="66" charset="0"/>
              </a:rPr>
              <a:t>https://www.kaggle.com/datasets/imdevskp/corona-virus-report?resource=download</a:t>
            </a:r>
          </a:p>
        </p:txBody>
      </p:sp>
      <p:pic>
        <p:nvPicPr>
          <p:cNvPr id="8194" name="Picture 2" descr="Setting up Kaggle API in Linux. Working ...">
            <a:extLst>
              <a:ext uri="{FF2B5EF4-FFF2-40B4-BE49-F238E27FC236}">
                <a16:creationId xmlns:a16="http://schemas.microsoft.com/office/drawing/2014/main" id="{59058C03-F112-CA12-1C9D-7E7FC6977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559" y="2796010"/>
            <a:ext cx="4800599" cy="234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72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l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14603E3-52B0-30CC-4864-45F3E77F2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 fontScale="90000"/>
          </a:bodyPr>
          <a:lstStyle/>
          <a:p>
            <a:r>
              <a:rPr lang="en-IN" sz="3500" dirty="0">
                <a:latin typeface="Comic Sans MS" panose="030F0702030302020204" pitchFamily="66" charset="0"/>
              </a:rPr>
              <a:t>THE </a:t>
            </a:r>
            <a:br>
              <a:rPr lang="en-IN" sz="3500" dirty="0">
                <a:latin typeface="Comic Sans MS" panose="030F0702030302020204" pitchFamily="66" charset="0"/>
              </a:rPr>
            </a:br>
            <a:r>
              <a:rPr lang="en-IN" sz="3500" dirty="0">
                <a:latin typeface="Comic Sans MS" panose="030F0702030302020204" pitchFamily="66" charset="0"/>
              </a:rPr>
              <a:t>JOURNEY </a:t>
            </a:r>
            <a:br>
              <a:rPr lang="en-IN" sz="3500" dirty="0">
                <a:latin typeface="Comic Sans MS" panose="030F0702030302020204" pitchFamily="66" charset="0"/>
              </a:rPr>
            </a:br>
            <a:r>
              <a:rPr lang="en-IN" sz="3500" dirty="0">
                <a:latin typeface="Comic Sans MS" panose="030F0702030302020204" pitchFamily="66" charset="0"/>
              </a:rPr>
              <a:t>CONTINUES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29536A8-EC51-E992-E550-FB769A0E8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019799" cy="3649133"/>
          </a:xfrm>
        </p:spPr>
        <p:txBody>
          <a:bodyPr>
            <a:normAutofit/>
          </a:bodyPr>
          <a:lstStyle/>
          <a:p>
            <a:r>
              <a:rPr lang="en-IN" sz="2500" b="1" i="1" u="sng" dirty="0">
                <a:latin typeface="Comic Sans MS" panose="030F0702030302020204" pitchFamily="66" charset="0"/>
              </a:rPr>
              <a:t>Stay tuned for more innovative </a:t>
            </a:r>
          </a:p>
          <a:p>
            <a:pPr marL="0" indent="0">
              <a:buNone/>
            </a:pPr>
            <a:r>
              <a:rPr lang="en-IN" sz="2500" dirty="0">
                <a:latin typeface="Comic Sans MS" panose="030F0702030302020204" pitchFamily="66" charset="0"/>
              </a:rPr>
              <a:t>   </a:t>
            </a:r>
            <a:r>
              <a:rPr lang="en-IN" sz="2500" b="1" i="1" u="sng" dirty="0">
                <a:latin typeface="Comic Sans MS" panose="030F0702030302020204" pitchFamily="66" charset="0"/>
              </a:rPr>
              <a:t>and exciting projects!</a:t>
            </a:r>
          </a:p>
          <a:p>
            <a:r>
              <a:rPr lang="en-IN" sz="2500" b="1" i="1" u="sng" dirty="0">
                <a:latin typeface="Comic Sans MS" panose="030F0702030302020204" pitchFamily="66" charset="0"/>
              </a:rPr>
              <a:t>Let’s continue exploring and building together!</a:t>
            </a:r>
          </a:p>
          <a:p>
            <a:r>
              <a:rPr lang="en-IN" sz="2500" b="1" i="1" u="sng" dirty="0">
                <a:latin typeface="Comic Sans MS" panose="030F0702030302020204" pitchFamily="66" charset="0"/>
              </a:rPr>
              <a:t>COMING SOON!</a:t>
            </a:r>
            <a:endParaRPr lang="en-IN" sz="2300" dirty="0">
              <a:latin typeface="Comic Sans MS" panose="030F0702030302020204" pitchFamily="66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40F277-C8B6-A34A-D922-53D5F4AF1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97" y="721895"/>
            <a:ext cx="5289884" cy="552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9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l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A5CA9CA-AD43-09E9-B991-A803807BF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IN" sz="3500" dirty="0">
                <a:latin typeface="Comic Sans MS" panose="030F0702030302020204" pitchFamily="66" charset="0"/>
              </a:rPr>
              <a:t>Endless gratitude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395AE64-1F41-BFA5-8DCC-1A5F8AB4B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019799" cy="3649133"/>
          </a:xfrm>
        </p:spPr>
        <p:txBody>
          <a:bodyPr>
            <a:normAutofit/>
          </a:bodyPr>
          <a:lstStyle/>
          <a:p>
            <a:r>
              <a:rPr lang="en-IN" sz="2500" b="1" i="1" u="sng" dirty="0">
                <a:latin typeface="Comic Sans MS" panose="030F0702030302020204" pitchFamily="66" charset="0"/>
              </a:rPr>
              <a:t>Dedicated to My Parents</a:t>
            </a:r>
            <a:r>
              <a:rPr lang="en-IN" sz="2500" dirty="0">
                <a:latin typeface="Comic Sans MS" panose="030F0702030302020204" pitchFamily="66" charset="0"/>
              </a:rPr>
              <a:t> for their unwavering support.</a:t>
            </a:r>
          </a:p>
          <a:p>
            <a:r>
              <a:rPr lang="en-IN" sz="2500" b="1" i="1" u="sng" dirty="0">
                <a:latin typeface="Comic Sans MS" panose="030F0702030302020204" pitchFamily="66" charset="0"/>
              </a:rPr>
              <a:t>Their Encouragement &amp; Love</a:t>
            </a:r>
            <a:r>
              <a:rPr lang="en-IN" sz="2500" dirty="0">
                <a:latin typeface="Comic Sans MS" panose="030F0702030302020204" pitchFamily="66" charset="0"/>
              </a:rPr>
              <a:t> helped me complete this project.</a:t>
            </a:r>
          </a:p>
          <a:p>
            <a:r>
              <a:rPr lang="en-IN" sz="2300" b="1" i="1" u="sng" dirty="0">
                <a:latin typeface="Comic Sans MS" panose="030F0702030302020204" pitchFamily="66" charset="0"/>
              </a:rPr>
              <a:t>Thank You for Being My Pillars of Strength!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7AD414-2E04-1FDC-4812-3FBEC888A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99" y="721894"/>
            <a:ext cx="5289883" cy="552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6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F05E438-8F82-624E-9E08-D7758C303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IN" sz="3500" dirty="0">
                <a:latin typeface="Comic Sans MS" panose="030F0702030302020204" pitchFamily="66" charset="0"/>
              </a:rPr>
              <a:t>Introduction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B1E682-8486-7D01-9496-6F9CF0567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019799" cy="3649133"/>
          </a:xfrm>
        </p:spPr>
        <p:txBody>
          <a:bodyPr>
            <a:normAutofit/>
          </a:bodyPr>
          <a:lstStyle/>
          <a:p>
            <a:r>
              <a:rPr lang="en-IN" sz="2500" b="1" i="1" u="sng" dirty="0">
                <a:latin typeface="Comic Sans MS" panose="030F0702030302020204" pitchFamily="66" charset="0"/>
              </a:rPr>
              <a:t>Evolution of Python:</a:t>
            </a:r>
            <a:r>
              <a:rPr lang="en-IN" sz="2500" dirty="0">
                <a:latin typeface="Comic Sans MS" panose="030F0702030302020204" pitchFamily="66" charset="0"/>
              </a:rPr>
              <a:t> Created by Guido van Rossum in 1991.</a:t>
            </a:r>
          </a:p>
          <a:p>
            <a:r>
              <a:rPr lang="en-IN" sz="2500" b="1" i="1" u="sng" dirty="0">
                <a:latin typeface="Comic Sans MS" panose="030F0702030302020204" pitchFamily="66" charset="0"/>
              </a:rPr>
              <a:t>Why Python?:</a:t>
            </a:r>
            <a:r>
              <a:rPr lang="en-IN" sz="2500" dirty="0">
                <a:latin typeface="Comic Sans MS" panose="030F0702030302020204" pitchFamily="66" charset="0"/>
              </a:rPr>
              <a:t> Readability, vast libraries, cross-platform compatibility.</a:t>
            </a:r>
            <a:endParaRPr lang="en-IN" sz="2500" b="1" i="1" u="sng" dirty="0">
              <a:latin typeface="Comic Sans MS" panose="030F0702030302020204" pitchFamily="66" charset="0"/>
            </a:endParaRPr>
          </a:p>
          <a:p>
            <a:r>
              <a:rPr lang="en-IN" sz="2500" b="1" i="1" u="sng" dirty="0">
                <a:latin typeface="Comic Sans MS" panose="030F0702030302020204" pitchFamily="66" charset="0"/>
              </a:rPr>
              <a:t>Comparison with Other Languages:</a:t>
            </a:r>
            <a:r>
              <a:rPr lang="en-IN" sz="2500" dirty="0">
                <a:latin typeface="Comic Sans MS" panose="030F0702030302020204" pitchFamily="66" charset="0"/>
              </a:rPr>
              <a:t> Efficiency, ease of learning, versatility.</a:t>
            </a:r>
          </a:p>
        </p:txBody>
      </p:sp>
      <p:pic>
        <p:nvPicPr>
          <p:cNvPr id="1026" name="Picture 2" descr="Guido van Rossum on how Python ...">
            <a:extLst>
              <a:ext uri="{FF2B5EF4-FFF2-40B4-BE49-F238E27FC236}">
                <a16:creationId xmlns:a16="http://schemas.microsoft.com/office/drawing/2014/main" id="{FB16F08B-9E02-22DE-20FB-6D38B2772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721895"/>
            <a:ext cx="5289883" cy="552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6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A4DB6CB-1C81-88EC-7911-784A5431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IN" sz="3500" dirty="0">
                <a:latin typeface="Comic Sans MS" panose="030F0702030302020204" pitchFamily="66" charset="0"/>
              </a:rPr>
              <a:t>Python for computer </a:t>
            </a:r>
            <a:br>
              <a:rPr lang="en-IN" sz="3500" dirty="0">
                <a:latin typeface="Comic Sans MS" panose="030F0702030302020204" pitchFamily="66" charset="0"/>
              </a:rPr>
            </a:br>
            <a:r>
              <a:rPr lang="en-IN" sz="3500" dirty="0">
                <a:latin typeface="Comic Sans MS" panose="030F0702030302020204" pitchFamily="66" charset="0"/>
              </a:rPr>
              <a:t>science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3622DC6-7C61-1797-5B5B-0FB95BDD6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019799" cy="3649133"/>
          </a:xfrm>
        </p:spPr>
        <p:txBody>
          <a:bodyPr>
            <a:normAutofit/>
          </a:bodyPr>
          <a:lstStyle/>
          <a:p>
            <a:r>
              <a:rPr lang="en-IN" sz="2500" b="1" i="1" u="sng" dirty="0">
                <a:latin typeface="Comic Sans MS" panose="030F0702030302020204" pitchFamily="66" charset="0"/>
              </a:rPr>
              <a:t>Software Development:</a:t>
            </a:r>
            <a:r>
              <a:rPr lang="en-IN" sz="2500" dirty="0">
                <a:latin typeface="Comic Sans MS" panose="030F0702030302020204" pitchFamily="66" charset="0"/>
              </a:rPr>
              <a:t> Web, desktop, and game development.</a:t>
            </a:r>
          </a:p>
          <a:p>
            <a:r>
              <a:rPr lang="en-IN" sz="2500" b="1" i="1" u="sng" dirty="0">
                <a:latin typeface="Comic Sans MS" panose="030F0702030302020204" pitchFamily="66" charset="0"/>
              </a:rPr>
              <a:t>Artificial Intelligence:</a:t>
            </a:r>
            <a:r>
              <a:rPr lang="en-IN" sz="2500" dirty="0">
                <a:latin typeface="Comic Sans MS" panose="030F0702030302020204" pitchFamily="66" charset="0"/>
              </a:rPr>
              <a:t> TensorFlow, Scikit-learn, NLP.</a:t>
            </a:r>
          </a:p>
          <a:p>
            <a:r>
              <a:rPr lang="en-IN" sz="2500" b="1" i="1" u="sng" dirty="0">
                <a:latin typeface="Comic Sans MS" panose="030F0702030302020204" pitchFamily="66" charset="0"/>
              </a:rPr>
              <a:t>Automation:</a:t>
            </a:r>
            <a:r>
              <a:rPr lang="en-IN" sz="2500" dirty="0">
                <a:latin typeface="Comic Sans MS" panose="030F0702030302020204" pitchFamily="66" charset="0"/>
              </a:rPr>
              <a:t> File management, web scraping, scripting.</a:t>
            </a:r>
          </a:p>
          <a:p>
            <a:r>
              <a:rPr lang="en-IN" sz="2500" b="1" i="1" u="sng" dirty="0">
                <a:latin typeface="Comic Sans MS" panose="030F0702030302020204" pitchFamily="66" charset="0"/>
              </a:rPr>
              <a:t>Data Structures &amp; Algorithms:</a:t>
            </a:r>
            <a:r>
              <a:rPr lang="en-IN" sz="2500" dirty="0">
                <a:latin typeface="Comic Sans MS" panose="030F0702030302020204" pitchFamily="66" charset="0"/>
              </a:rPr>
              <a:t> Key for problem-solving.</a:t>
            </a:r>
            <a:endParaRPr lang="en-IN" sz="2500" b="1" i="1" u="sng" dirty="0">
              <a:latin typeface="Comic Sans MS" panose="030F0702030302020204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DF262A-E146-D9F6-AFD2-5DDCE1262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721895"/>
            <a:ext cx="5289883" cy="552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1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27DF2E6-856D-9736-C878-7BF3FA4D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IN" sz="3500" dirty="0">
                <a:latin typeface="Comic Sans MS" panose="030F0702030302020204" pitchFamily="66" charset="0"/>
              </a:rPr>
              <a:t>Python for data </a:t>
            </a:r>
            <a:br>
              <a:rPr lang="en-IN" sz="3500" dirty="0">
                <a:latin typeface="Comic Sans MS" panose="030F0702030302020204" pitchFamily="66" charset="0"/>
              </a:rPr>
            </a:br>
            <a:r>
              <a:rPr lang="en-IN" sz="3500" dirty="0">
                <a:latin typeface="Comic Sans MS" panose="030F0702030302020204" pitchFamily="66" charset="0"/>
              </a:rPr>
              <a:t>science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09FA506-7430-20DE-E897-5F1E9FAB8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019799" cy="3649133"/>
          </a:xfrm>
        </p:spPr>
        <p:txBody>
          <a:bodyPr>
            <a:normAutofit lnSpcReduction="10000"/>
          </a:bodyPr>
          <a:lstStyle/>
          <a:p>
            <a:r>
              <a:rPr lang="en-IN" sz="2500" b="1" i="1" u="sng" dirty="0">
                <a:latin typeface="Comic Sans MS" panose="030F0702030302020204" pitchFamily="66" charset="0"/>
              </a:rPr>
              <a:t>Key Libraries:</a:t>
            </a:r>
            <a:r>
              <a:rPr lang="en-IN" sz="2500" dirty="0">
                <a:latin typeface="Comic Sans MS" panose="030F0702030302020204" pitchFamily="66" charset="0"/>
              </a:rPr>
              <a:t> Pandas, NumPy, Matplotlib, Seaborn, Scikit-learn.</a:t>
            </a:r>
          </a:p>
          <a:p>
            <a:r>
              <a:rPr lang="en-IN" sz="2500" b="1" i="1" u="sng" dirty="0">
                <a:latin typeface="Comic Sans MS" panose="030F0702030302020204" pitchFamily="66" charset="0"/>
              </a:rPr>
              <a:t>Data Preprocessing &amp; Cleaning:</a:t>
            </a:r>
            <a:r>
              <a:rPr lang="en-IN" sz="2500" dirty="0">
                <a:latin typeface="Comic Sans MS" panose="030F0702030302020204" pitchFamily="66" charset="0"/>
              </a:rPr>
              <a:t> Handling missing values, normalization.</a:t>
            </a:r>
          </a:p>
          <a:p>
            <a:r>
              <a:rPr lang="en-IN" sz="2500" b="1" i="1" u="sng" dirty="0">
                <a:latin typeface="Comic Sans MS" panose="030F0702030302020204" pitchFamily="66" charset="0"/>
              </a:rPr>
              <a:t>Visualization Techniques:</a:t>
            </a:r>
            <a:r>
              <a:rPr lang="en-IN" sz="2500" dirty="0">
                <a:latin typeface="Comic Sans MS" panose="030F0702030302020204" pitchFamily="66" charset="0"/>
              </a:rPr>
              <a:t> Charts, histograms, heatmaps.</a:t>
            </a:r>
          </a:p>
          <a:p>
            <a:r>
              <a:rPr lang="en-IN" sz="2500" b="1" i="1" u="sng" dirty="0">
                <a:latin typeface="Comic Sans MS" panose="030F0702030302020204" pitchFamily="66" charset="0"/>
              </a:rPr>
              <a:t>Real-World Applications:</a:t>
            </a:r>
            <a:r>
              <a:rPr lang="en-IN" sz="2500" dirty="0">
                <a:latin typeface="Comic Sans MS" panose="030F0702030302020204" pitchFamily="66" charset="0"/>
              </a:rPr>
              <a:t> Finance, healthcare, marketing.</a:t>
            </a:r>
            <a:endParaRPr lang="en-IN" sz="2500" b="1" i="1" u="sng" dirty="0">
              <a:latin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F0406E-EAF5-C2E2-664D-279AAEC4C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99" y="721895"/>
            <a:ext cx="5289883" cy="552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1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0343D96-590E-71FD-F71F-F6769F030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IN" sz="3500" dirty="0">
                <a:latin typeface="Comic Sans MS" panose="030F0702030302020204" pitchFamily="66" charset="0"/>
              </a:rPr>
              <a:t>Project overview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DB84212-4A94-13AE-8569-4F454825C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019799" cy="3649133"/>
          </a:xfrm>
        </p:spPr>
        <p:txBody>
          <a:bodyPr>
            <a:normAutofit/>
          </a:bodyPr>
          <a:lstStyle/>
          <a:p>
            <a:r>
              <a:rPr lang="en-IN" sz="2500" b="1" i="1" u="sng" dirty="0">
                <a:latin typeface="Comic Sans MS" panose="030F0702030302020204" pitchFamily="66" charset="0"/>
              </a:rPr>
              <a:t>Objective:</a:t>
            </a:r>
            <a:r>
              <a:rPr lang="en-IN" sz="2500" dirty="0">
                <a:latin typeface="Comic Sans MS" panose="030F0702030302020204" pitchFamily="66" charset="0"/>
              </a:rPr>
              <a:t> Analyzing and visualizing </a:t>
            </a:r>
            <a:r>
              <a:rPr lang="en-IN" sz="2500" b="1" i="1" dirty="0">
                <a:latin typeface="Comic Sans MS" panose="030F0702030302020204" pitchFamily="66" charset="0"/>
              </a:rPr>
              <a:t>COVID-19 data.</a:t>
            </a:r>
          </a:p>
          <a:p>
            <a:r>
              <a:rPr lang="en-IN" sz="2500" b="1" i="1" u="sng" dirty="0">
                <a:latin typeface="Comic Sans MS" panose="030F0702030302020204" pitchFamily="66" charset="0"/>
              </a:rPr>
              <a:t>Data Source:</a:t>
            </a:r>
            <a:r>
              <a:rPr lang="en-IN" sz="2500" dirty="0">
                <a:latin typeface="Comic Sans MS" panose="030F0702030302020204" pitchFamily="66" charset="0"/>
              </a:rPr>
              <a:t> Kaggle COVID-19 dataset.</a:t>
            </a:r>
          </a:p>
          <a:p>
            <a:r>
              <a:rPr lang="en-IN" sz="2500" b="1" i="1" u="sng" dirty="0">
                <a:latin typeface="Comic Sans MS" panose="030F0702030302020204" pitchFamily="66" charset="0"/>
              </a:rPr>
              <a:t>Metrics Covered:</a:t>
            </a:r>
            <a:r>
              <a:rPr lang="en-IN" sz="2500" dirty="0">
                <a:latin typeface="Comic Sans MS" panose="030F0702030302020204" pitchFamily="66" charset="0"/>
              </a:rPr>
              <a:t> Cases, deaths, recoveries, active cases, trends.</a:t>
            </a:r>
            <a:endParaRPr lang="en-IN" sz="2500" b="1" i="1" u="sng" dirty="0">
              <a:latin typeface="Comic Sans MS" panose="030F0702030302020204" pitchFamily="66" charset="0"/>
            </a:endParaRPr>
          </a:p>
        </p:txBody>
      </p:sp>
      <p:pic>
        <p:nvPicPr>
          <p:cNvPr id="2050" name="Picture 2" descr="My Experience from 3 years of Kaggle ...">
            <a:extLst>
              <a:ext uri="{FF2B5EF4-FFF2-40B4-BE49-F238E27FC236}">
                <a16:creationId xmlns:a16="http://schemas.microsoft.com/office/drawing/2014/main" id="{493C258C-3C61-D19D-008E-D685E2D16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921776"/>
            <a:ext cx="3438525" cy="228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ronavirus">
            <a:extLst>
              <a:ext uri="{FF2B5EF4-FFF2-40B4-BE49-F238E27FC236}">
                <a16:creationId xmlns:a16="http://schemas.microsoft.com/office/drawing/2014/main" id="{C23CE438-0827-090B-7439-D2B94035E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3522134"/>
            <a:ext cx="3438525" cy="228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41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2EAFE0F-333D-16C6-904E-E95B8B519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IN" sz="3500" dirty="0">
                <a:latin typeface="Comic Sans MS" panose="030F0702030302020204" pitchFamily="66" charset="0"/>
              </a:rPr>
              <a:t>NEW CASES – DAILY CONFIRMED CASES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92CA8DB-D8F0-BC14-52FE-82701BD45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019799" cy="3649133"/>
          </a:xfrm>
        </p:spPr>
        <p:txBody>
          <a:bodyPr>
            <a:normAutofit/>
          </a:bodyPr>
          <a:lstStyle/>
          <a:p>
            <a:r>
              <a:rPr lang="en-IN" sz="2500" b="1" i="1" u="sng" dirty="0">
                <a:latin typeface="Comic Sans MS" panose="030F0702030302020204" pitchFamily="66" charset="0"/>
              </a:rPr>
              <a:t>Tracking daily new confirmed COVID-19 cases.</a:t>
            </a:r>
          </a:p>
          <a:p>
            <a:r>
              <a:rPr lang="en-IN" sz="2500" b="1" i="1" u="sng" dirty="0">
                <a:latin typeface="Comic Sans MS" panose="030F0702030302020204" pitchFamily="66" charset="0"/>
              </a:rPr>
              <a:t>Python Script used for Trend Analysis.</a:t>
            </a:r>
          </a:p>
          <a:p>
            <a:r>
              <a:rPr lang="en-IN" sz="2500" b="1" i="1" u="sng" dirty="0">
                <a:latin typeface="Comic Sans MS" panose="030F0702030302020204" pitchFamily="66" charset="0"/>
              </a:rPr>
              <a:t>Graphical Representation of Daily New Cases.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1E2F94-4F3B-F583-4ED8-6658F46CB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849576"/>
            <a:ext cx="4997238" cy="42341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583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A659D5B-F945-518A-661B-EFEFE8A3F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IN" sz="3500" dirty="0">
                <a:latin typeface="Comic Sans MS" panose="030F0702030302020204" pitchFamily="66" charset="0"/>
              </a:rPr>
              <a:t>NEW DEATHS – DAILY COVID-19 DEATHS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0EEB243-2A96-CA90-8467-6DA329786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019799" cy="3649133"/>
          </a:xfrm>
        </p:spPr>
        <p:txBody>
          <a:bodyPr>
            <a:normAutofit/>
          </a:bodyPr>
          <a:lstStyle/>
          <a:p>
            <a:r>
              <a:rPr lang="en-IN" sz="2500" b="1" i="1" u="sng" dirty="0">
                <a:latin typeface="Comic Sans MS" panose="030F0702030302020204" pitchFamily="66" charset="0"/>
              </a:rPr>
              <a:t>Tracking daily reported deaths due to COVID-19.</a:t>
            </a:r>
          </a:p>
          <a:p>
            <a:r>
              <a:rPr lang="en-IN" sz="2500" b="1" i="1" u="sng" dirty="0">
                <a:latin typeface="Comic Sans MS" panose="030F0702030302020204" pitchFamily="66" charset="0"/>
              </a:rPr>
              <a:t>Python script used for analysis.</a:t>
            </a:r>
          </a:p>
          <a:p>
            <a:r>
              <a:rPr lang="en-IN" sz="2500" b="1" i="1" u="sng" dirty="0">
                <a:latin typeface="Comic Sans MS" panose="030F0702030302020204" pitchFamily="66" charset="0"/>
              </a:rPr>
              <a:t>Graphical representation using Matplotlib &amp; Seaborn.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934984-51FB-56D1-C82D-70CB0D495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849575"/>
            <a:ext cx="4997238" cy="42341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731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l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363</TotalTime>
  <Words>1166</Words>
  <Application>Microsoft Office PowerPoint</Application>
  <PresentationFormat>Widescreen</PresentationFormat>
  <Paragraphs>134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Comic Sans MS</vt:lpstr>
      <vt:lpstr>Celestial</vt:lpstr>
      <vt:lpstr>PYTHON MEGA PROJECT-1: PYTHON FOR COMPUTER SCIENCE AND DATA SCIENCE: AN INTRODUCTORY MEGA PROJECT</vt:lpstr>
      <vt:lpstr>ACKNOWLEDGEMENT</vt:lpstr>
      <vt:lpstr>Project abstract</vt:lpstr>
      <vt:lpstr>Introduction</vt:lpstr>
      <vt:lpstr>Python for computer  science</vt:lpstr>
      <vt:lpstr>Python for data  science</vt:lpstr>
      <vt:lpstr>Project overview</vt:lpstr>
      <vt:lpstr>NEW CASES – DAILY CONFIRMED CASES</vt:lpstr>
      <vt:lpstr>NEW DEATHS – DAILY COVID-19 DEATHS</vt:lpstr>
      <vt:lpstr>New recoveries – daily covid-19 recoveries</vt:lpstr>
      <vt:lpstr>ACTIVE CASEs by country/region</vt:lpstr>
      <vt:lpstr>Daily new covid-19 cases</vt:lpstr>
      <vt:lpstr>Daily new deaths due to covid-19</vt:lpstr>
      <vt:lpstr>Daily New Recoveries</vt:lpstr>
      <vt:lpstr>Deaths per 100 cases – the proportion of deaths per 100 confirmed cases</vt:lpstr>
      <vt:lpstr>Recoveries per 100 cases – the proportion of recoveries per 100 confirmed cases.</vt:lpstr>
      <vt:lpstr>Summary of key covid-19 data across countries</vt:lpstr>
      <vt:lpstr>OUTPUT-1 – TOTAL COUNTS OF COVID-19 DATA</vt:lpstr>
      <vt:lpstr>OUTPUT-2 – average death rate and recovery rate</vt:lpstr>
      <vt:lpstr>SHEET-1 – Kaggle_country_wise_latest</vt:lpstr>
      <vt:lpstr>SHEET-2 – 2d_confirmed</vt:lpstr>
      <vt:lpstr>SHEET-3 – 2d_deaths</vt:lpstr>
      <vt:lpstr>SHEET-4 – 2d_recovered</vt:lpstr>
      <vt:lpstr>SHEET-5 – 2d_active</vt:lpstr>
      <vt:lpstr>SHEET-6 – 2d_new_cases</vt:lpstr>
      <vt:lpstr>SHEET-7 – 2d_new_deaths</vt:lpstr>
      <vt:lpstr>SHEET-8 – 2d_new_recovered</vt:lpstr>
      <vt:lpstr>Sheet-9 – 2D_deaths_per_100_cases</vt:lpstr>
      <vt:lpstr>Sheet-10 – 2D_recovered_per_100_cases</vt:lpstr>
      <vt:lpstr>COVID-19: TRENDS, INSIGHTS &amp; THE ROAD AHEAD</vt:lpstr>
      <vt:lpstr>Conclusion  &amp;  future scope</vt:lpstr>
      <vt:lpstr>Bibliography/references</vt:lpstr>
      <vt:lpstr>THE  JOURNEY  CONTINUES</vt:lpstr>
      <vt:lpstr>Endless gratitude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Pramodh Narain</dc:creator>
  <cp:lastModifiedBy>Pramodh Narain</cp:lastModifiedBy>
  <cp:revision>12</cp:revision>
  <dcterms:created xsi:type="dcterms:W3CDTF">2025-02-04T15:46:39Z</dcterms:created>
  <dcterms:modified xsi:type="dcterms:W3CDTF">2025-02-06T13:32:10Z</dcterms:modified>
</cp:coreProperties>
</file>